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0"/>
  </p:notesMasterIdLst>
  <p:sldIdLst>
    <p:sldId id="298" r:id="rId2"/>
    <p:sldId id="257" r:id="rId3"/>
    <p:sldId id="275" r:id="rId4"/>
    <p:sldId id="303" r:id="rId5"/>
    <p:sldId id="317" r:id="rId6"/>
    <p:sldId id="318" r:id="rId7"/>
    <p:sldId id="319" r:id="rId8"/>
    <p:sldId id="305" r:id="rId9"/>
    <p:sldId id="322" r:id="rId10"/>
    <p:sldId id="320" r:id="rId11"/>
    <p:sldId id="323" r:id="rId12"/>
    <p:sldId id="321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2" autoAdjust="0"/>
    <p:restoredTop sz="87247" autoAdjust="0"/>
  </p:normalViewPr>
  <p:slideViewPr>
    <p:cSldViewPr snapToGrid="0">
      <p:cViewPr varScale="1">
        <p:scale>
          <a:sx n="62" d="100"/>
          <a:sy n="62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D08201-F01B-4C87-B7CC-3CF6FB7AFB46}" type="doc">
      <dgm:prSet loTypeId="urn:microsoft.com/office/officeart/2005/8/layout/vList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BDEE592-4997-43F8-A218-FCDD6B6BDE8F}">
      <dgm:prSet phldrT="[Text]"/>
      <dgm:spPr/>
      <dgm:t>
        <a:bodyPr/>
        <a:lstStyle/>
        <a:p>
          <a:r>
            <a:rPr lang="en-US" dirty="0" smtClean="0"/>
            <a:t>Specific</a:t>
          </a:r>
          <a:endParaRPr lang="en-US" dirty="0"/>
        </a:p>
      </dgm:t>
    </dgm:pt>
    <dgm:pt modelId="{B84D134F-FE7C-456B-AA86-C674E1655481}" type="parTrans" cxnId="{A46E7732-5D43-4CE8-938C-024C33FCF0E3}">
      <dgm:prSet/>
      <dgm:spPr/>
      <dgm:t>
        <a:bodyPr/>
        <a:lstStyle/>
        <a:p>
          <a:endParaRPr lang="en-US"/>
        </a:p>
      </dgm:t>
    </dgm:pt>
    <dgm:pt modelId="{E008922B-FB27-47A4-9673-8D49435C4A7D}" type="sibTrans" cxnId="{A46E7732-5D43-4CE8-938C-024C33FCF0E3}">
      <dgm:prSet/>
      <dgm:spPr/>
      <dgm:t>
        <a:bodyPr/>
        <a:lstStyle/>
        <a:p>
          <a:endParaRPr lang="en-US"/>
        </a:p>
      </dgm:t>
    </dgm:pt>
    <dgm:pt modelId="{DA858882-839F-4E8A-A716-19F8BCEBEBB1}">
      <dgm:prSet phldrT="[Text]"/>
      <dgm:spPr/>
      <dgm:t>
        <a:bodyPr/>
        <a:lstStyle/>
        <a:p>
          <a:r>
            <a:rPr lang="en-US" dirty="0" smtClean="0"/>
            <a:t>Reasonable</a:t>
          </a:r>
          <a:endParaRPr lang="en-US" dirty="0"/>
        </a:p>
      </dgm:t>
    </dgm:pt>
    <dgm:pt modelId="{177FD125-3BCA-4091-9087-CA12490C37C8}" type="parTrans" cxnId="{9D1243C9-4FC7-41D1-B49C-D2C392640C91}">
      <dgm:prSet/>
      <dgm:spPr/>
      <dgm:t>
        <a:bodyPr/>
        <a:lstStyle/>
        <a:p>
          <a:endParaRPr lang="en-US"/>
        </a:p>
      </dgm:t>
    </dgm:pt>
    <dgm:pt modelId="{5ECB01B5-486E-40D1-938B-A176A9B06DB7}" type="sibTrans" cxnId="{9D1243C9-4FC7-41D1-B49C-D2C392640C91}">
      <dgm:prSet/>
      <dgm:spPr/>
      <dgm:t>
        <a:bodyPr/>
        <a:lstStyle/>
        <a:p>
          <a:endParaRPr lang="en-US"/>
        </a:p>
      </dgm:t>
    </dgm:pt>
    <dgm:pt modelId="{734FDECF-8AB9-4F3F-86B7-1FF8A6F56EB1}">
      <dgm:prSet phldrT="[Text]"/>
      <dgm:spPr/>
      <dgm:t>
        <a:bodyPr/>
        <a:lstStyle/>
        <a:p>
          <a:r>
            <a:rPr lang="en-US" dirty="0" smtClean="0"/>
            <a:t>Traceable</a:t>
          </a:r>
          <a:endParaRPr lang="en-US" dirty="0"/>
        </a:p>
      </dgm:t>
    </dgm:pt>
    <dgm:pt modelId="{7CBBAEF7-45F1-4BC0-8D58-7FD59F4112E5}" type="parTrans" cxnId="{AAA50791-C751-41B8-BEA5-1636B03C477C}">
      <dgm:prSet/>
      <dgm:spPr/>
      <dgm:t>
        <a:bodyPr/>
        <a:lstStyle/>
        <a:p>
          <a:endParaRPr lang="en-US"/>
        </a:p>
      </dgm:t>
    </dgm:pt>
    <dgm:pt modelId="{14A22F62-4369-4E40-9BE8-D7AB64691220}" type="sibTrans" cxnId="{AAA50791-C751-41B8-BEA5-1636B03C477C}">
      <dgm:prSet/>
      <dgm:spPr/>
      <dgm:t>
        <a:bodyPr/>
        <a:lstStyle/>
        <a:p>
          <a:endParaRPr lang="en-US"/>
        </a:p>
      </dgm:t>
    </dgm:pt>
    <dgm:pt modelId="{DBCD20EE-295A-4337-8B03-0E6CCBFA5F61}">
      <dgm:prSet phldrT="[Text]"/>
      <dgm:spPr/>
      <dgm:t>
        <a:bodyPr/>
        <a:lstStyle/>
        <a:p>
          <a:r>
            <a:rPr lang="en-US" dirty="0" smtClean="0"/>
            <a:t>Attainable</a:t>
          </a:r>
          <a:endParaRPr lang="en-US" dirty="0"/>
        </a:p>
      </dgm:t>
    </dgm:pt>
    <dgm:pt modelId="{83C79808-16A6-4708-9BD3-57B0C083C64A}" type="parTrans" cxnId="{7419F6BB-04EA-4138-A920-13778B4C8135}">
      <dgm:prSet/>
      <dgm:spPr/>
      <dgm:t>
        <a:bodyPr/>
        <a:lstStyle/>
        <a:p>
          <a:endParaRPr lang="en-US"/>
        </a:p>
      </dgm:t>
    </dgm:pt>
    <dgm:pt modelId="{04C5BB42-3911-4C43-86CE-B470F7AC18FB}" type="sibTrans" cxnId="{7419F6BB-04EA-4138-A920-13778B4C8135}">
      <dgm:prSet/>
      <dgm:spPr/>
      <dgm:t>
        <a:bodyPr/>
        <a:lstStyle/>
        <a:p>
          <a:endParaRPr lang="en-US"/>
        </a:p>
      </dgm:t>
    </dgm:pt>
    <dgm:pt modelId="{A69ED850-F619-44C2-8D1D-029AF36E75BF}">
      <dgm:prSet phldrT="[Text]"/>
      <dgm:spPr/>
      <dgm:t>
        <a:bodyPr/>
        <a:lstStyle/>
        <a:p>
          <a:r>
            <a:rPr lang="en-US" dirty="0" smtClean="0"/>
            <a:t>Measurable</a:t>
          </a:r>
          <a:endParaRPr lang="en-US" dirty="0"/>
        </a:p>
      </dgm:t>
    </dgm:pt>
    <dgm:pt modelId="{3E537BB6-D1EC-45AE-9629-B1E5575A08A0}" type="parTrans" cxnId="{36F8C417-0C15-4FCA-938E-901B4FE6084A}">
      <dgm:prSet/>
      <dgm:spPr/>
      <dgm:t>
        <a:bodyPr/>
        <a:lstStyle/>
        <a:p>
          <a:endParaRPr lang="en-US"/>
        </a:p>
      </dgm:t>
    </dgm:pt>
    <dgm:pt modelId="{4A82820E-365D-452E-BC72-3C758740B1A7}" type="sibTrans" cxnId="{36F8C417-0C15-4FCA-938E-901B4FE6084A}">
      <dgm:prSet/>
      <dgm:spPr/>
      <dgm:t>
        <a:bodyPr/>
        <a:lstStyle/>
        <a:p>
          <a:endParaRPr lang="en-US"/>
        </a:p>
      </dgm:t>
    </dgm:pt>
    <dgm:pt modelId="{E472E491-A52B-471B-B299-B56BF730975F}" type="pres">
      <dgm:prSet presAssocID="{1BD08201-F01B-4C87-B7CC-3CF6FB7AFB4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017FC6-85ED-4983-A16C-33F76113E7C3}" type="pres">
      <dgm:prSet presAssocID="{9BDEE592-4997-43F8-A218-FCDD6B6BDE8F}" presName="composite" presStyleCnt="0"/>
      <dgm:spPr/>
    </dgm:pt>
    <dgm:pt modelId="{1A473E50-7F89-463D-AA4B-E25837EE72E9}" type="pres">
      <dgm:prSet presAssocID="{9BDEE592-4997-43F8-A218-FCDD6B6BDE8F}" presName="imgShp" presStyleLbl="fgImgPlace1" presStyleIdx="0" presStyleCnt="5" custLinFactNeighborX="-1412" custLinFactNeighborY="-141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DD53BB9-FEE8-473F-AE3E-B80FAECB34F9}" type="pres">
      <dgm:prSet presAssocID="{9BDEE592-4997-43F8-A218-FCDD6B6BDE8F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2CC19-7296-4158-A865-CAE7D35D4086}" type="pres">
      <dgm:prSet presAssocID="{E008922B-FB27-47A4-9673-8D49435C4A7D}" presName="spacing" presStyleCnt="0"/>
      <dgm:spPr/>
    </dgm:pt>
    <dgm:pt modelId="{B9F65408-8FC8-433E-831F-1B50761A9CFB}" type="pres">
      <dgm:prSet presAssocID="{A69ED850-F619-44C2-8D1D-029AF36E75BF}" presName="composite" presStyleCnt="0"/>
      <dgm:spPr/>
    </dgm:pt>
    <dgm:pt modelId="{1C361450-5901-4F92-8505-B33E9BFD7E3A}" type="pres">
      <dgm:prSet presAssocID="{A69ED850-F619-44C2-8D1D-029AF36E75BF}" presName="imgShp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FCBB786-0A5A-423A-ACC0-3B3CA0CB4FF2}" type="pres">
      <dgm:prSet presAssocID="{A69ED850-F619-44C2-8D1D-029AF36E75BF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5D0A4-7EF5-453D-8F5D-7B409F47EFC0}" type="pres">
      <dgm:prSet presAssocID="{4A82820E-365D-452E-BC72-3C758740B1A7}" presName="spacing" presStyleCnt="0"/>
      <dgm:spPr/>
    </dgm:pt>
    <dgm:pt modelId="{7A5B5D0A-ECBE-44AD-9097-49D4D41CA494}" type="pres">
      <dgm:prSet presAssocID="{DBCD20EE-295A-4337-8B03-0E6CCBFA5F61}" presName="composite" presStyleCnt="0"/>
      <dgm:spPr/>
    </dgm:pt>
    <dgm:pt modelId="{8E452A3A-F9D5-453E-BD75-6EC269709C09}" type="pres">
      <dgm:prSet presAssocID="{DBCD20EE-295A-4337-8B03-0E6CCBFA5F61}" presName="imgShp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9420BC3-7621-4A43-8DC4-13F0683F1BCC}" type="pres">
      <dgm:prSet presAssocID="{DBCD20EE-295A-4337-8B03-0E6CCBFA5F61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A9BF7D-545C-4D39-A20E-AD54775BA537}" type="pres">
      <dgm:prSet presAssocID="{04C5BB42-3911-4C43-86CE-B470F7AC18FB}" presName="spacing" presStyleCnt="0"/>
      <dgm:spPr/>
    </dgm:pt>
    <dgm:pt modelId="{ED52E620-21F4-4020-AD61-725686D4EEE0}" type="pres">
      <dgm:prSet presAssocID="{DA858882-839F-4E8A-A716-19F8BCEBEBB1}" presName="composite" presStyleCnt="0"/>
      <dgm:spPr/>
    </dgm:pt>
    <dgm:pt modelId="{9BEC5B41-7F87-47EE-B28A-CFA29441532D}" type="pres">
      <dgm:prSet presAssocID="{DA858882-839F-4E8A-A716-19F8BCEBEBB1}" presName="imgShp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4200CFE-4FFA-40E9-93D2-C4C5657A3B52}" type="pres">
      <dgm:prSet presAssocID="{DA858882-839F-4E8A-A716-19F8BCEBEBB1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B100B-5C5D-4473-B9D9-5BA479E5F5FD}" type="pres">
      <dgm:prSet presAssocID="{5ECB01B5-486E-40D1-938B-A176A9B06DB7}" presName="spacing" presStyleCnt="0"/>
      <dgm:spPr/>
    </dgm:pt>
    <dgm:pt modelId="{CB5495F2-1E46-4241-A5B4-2A47A6033217}" type="pres">
      <dgm:prSet presAssocID="{734FDECF-8AB9-4F3F-86B7-1FF8A6F56EB1}" presName="composite" presStyleCnt="0"/>
      <dgm:spPr/>
    </dgm:pt>
    <dgm:pt modelId="{BDFB9992-B3F8-4417-8A8C-EF9298E7B22A}" type="pres">
      <dgm:prSet presAssocID="{734FDECF-8AB9-4F3F-86B7-1FF8A6F56EB1}" presName="imgShp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E36DD5F7-D8BA-4465-8F26-3B43EB210605}" type="pres">
      <dgm:prSet presAssocID="{734FDECF-8AB9-4F3F-86B7-1FF8A6F56EB1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D7BFB3-DDE1-40D9-B543-20EAA4E65296}" type="presOf" srcId="{DBCD20EE-295A-4337-8B03-0E6CCBFA5F61}" destId="{39420BC3-7621-4A43-8DC4-13F0683F1BCC}" srcOrd="0" destOrd="0" presId="urn:microsoft.com/office/officeart/2005/8/layout/vList3"/>
    <dgm:cxn modelId="{9D1243C9-4FC7-41D1-B49C-D2C392640C91}" srcId="{1BD08201-F01B-4C87-B7CC-3CF6FB7AFB46}" destId="{DA858882-839F-4E8A-A716-19F8BCEBEBB1}" srcOrd="3" destOrd="0" parTransId="{177FD125-3BCA-4091-9087-CA12490C37C8}" sibTransId="{5ECB01B5-486E-40D1-938B-A176A9B06DB7}"/>
    <dgm:cxn modelId="{7F5A9E27-9985-449F-9177-A65CAEB48CA3}" type="presOf" srcId="{1BD08201-F01B-4C87-B7CC-3CF6FB7AFB46}" destId="{E472E491-A52B-471B-B299-B56BF730975F}" srcOrd="0" destOrd="0" presId="urn:microsoft.com/office/officeart/2005/8/layout/vList3"/>
    <dgm:cxn modelId="{EA437024-517E-4345-8E01-F491BB24192B}" type="presOf" srcId="{DA858882-839F-4E8A-A716-19F8BCEBEBB1}" destId="{34200CFE-4FFA-40E9-93D2-C4C5657A3B52}" srcOrd="0" destOrd="0" presId="urn:microsoft.com/office/officeart/2005/8/layout/vList3"/>
    <dgm:cxn modelId="{A46E7732-5D43-4CE8-938C-024C33FCF0E3}" srcId="{1BD08201-F01B-4C87-B7CC-3CF6FB7AFB46}" destId="{9BDEE592-4997-43F8-A218-FCDD6B6BDE8F}" srcOrd="0" destOrd="0" parTransId="{B84D134F-FE7C-456B-AA86-C674E1655481}" sibTransId="{E008922B-FB27-47A4-9673-8D49435C4A7D}"/>
    <dgm:cxn modelId="{36F8C417-0C15-4FCA-938E-901B4FE6084A}" srcId="{1BD08201-F01B-4C87-B7CC-3CF6FB7AFB46}" destId="{A69ED850-F619-44C2-8D1D-029AF36E75BF}" srcOrd="1" destOrd="0" parTransId="{3E537BB6-D1EC-45AE-9629-B1E5575A08A0}" sibTransId="{4A82820E-365D-452E-BC72-3C758740B1A7}"/>
    <dgm:cxn modelId="{7419F6BB-04EA-4138-A920-13778B4C8135}" srcId="{1BD08201-F01B-4C87-B7CC-3CF6FB7AFB46}" destId="{DBCD20EE-295A-4337-8B03-0E6CCBFA5F61}" srcOrd="2" destOrd="0" parTransId="{83C79808-16A6-4708-9BD3-57B0C083C64A}" sibTransId="{04C5BB42-3911-4C43-86CE-B470F7AC18FB}"/>
    <dgm:cxn modelId="{71FCF6F8-3396-4B69-963A-378EDEC7CFC3}" type="presOf" srcId="{9BDEE592-4997-43F8-A218-FCDD6B6BDE8F}" destId="{DDD53BB9-FEE8-473F-AE3E-B80FAECB34F9}" srcOrd="0" destOrd="0" presId="urn:microsoft.com/office/officeart/2005/8/layout/vList3"/>
    <dgm:cxn modelId="{AAA50791-C751-41B8-BEA5-1636B03C477C}" srcId="{1BD08201-F01B-4C87-B7CC-3CF6FB7AFB46}" destId="{734FDECF-8AB9-4F3F-86B7-1FF8A6F56EB1}" srcOrd="4" destOrd="0" parTransId="{7CBBAEF7-45F1-4BC0-8D58-7FD59F4112E5}" sibTransId="{14A22F62-4369-4E40-9BE8-D7AB64691220}"/>
    <dgm:cxn modelId="{F33984CF-9DCD-4A08-9558-11C67F9B13EC}" type="presOf" srcId="{734FDECF-8AB9-4F3F-86B7-1FF8A6F56EB1}" destId="{E36DD5F7-D8BA-4465-8F26-3B43EB210605}" srcOrd="0" destOrd="0" presId="urn:microsoft.com/office/officeart/2005/8/layout/vList3"/>
    <dgm:cxn modelId="{E59101AA-079D-4E59-AD9D-7522F5905C9C}" type="presOf" srcId="{A69ED850-F619-44C2-8D1D-029AF36E75BF}" destId="{3FCBB786-0A5A-423A-ACC0-3B3CA0CB4FF2}" srcOrd="0" destOrd="0" presId="urn:microsoft.com/office/officeart/2005/8/layout/vList3"/>
    <dgm:cxn modelId="{40621035-7498-4E64-A378-D544275D0A00}" type="presParOf" srcId="{E472E491-A52B-471B-B299-B56BF730975F}" destId="{8E017FC6-85ED-4983-A16C-33F76113E7C3}" srcOrd="0" destOrd="0" presId="urn:microsoft.com/office/officeart/2005/8/layout/vList3"/>
    <dgm:cxn modelId="{D3AA5945-960B-4B85-A39B-88FB60510220}" type="presParOf" srcId="{8E017FC6-85ED-4983-A16C-33F76113E7C3}" destId="{1A473E50-7F89-463D-AA4B-E25837EE72E9}" srcOrd="0" destOrd="0" presId="urn:microsoft.com/office/officeart/2005/8/layout/vList3"/>
    <dgm:cxn modelId="{C0DF48FF-7BA6-4730-B280-6DF35AF298E5}" type="presParOf" srcId="{8E017FC6-85ED-4983-A16C-33F76113E7C3}" destId="{DDD53BB9-FEE8-473F-AE3E-B80FAECB34F9}" srcOrd="1" destOrd="0" presId="urn:microsoft.com/office/officeart/2005/8/layout/vList3"/>
    <dgm:cxn modelId="{1E0F25FD-1540-4FB9-B956-19E7FFAF2B51}" type="presParOf" srcId="{E472E491-A52B-471B-B299-B56BF730975F}" destId="{6BD2CC19-7296-4158-A865-CAE7D35D4086}" srcOrd="1" destOrd="0" presId="urn:microsoft.com/office/officeart/2005/8/layout/vList3"/>
    <dgm:cxn modelId="{968F5810-73F4-4DE8-9AB3-DC9F4B775F5D}" type="presParOf" srcId="{E472E491-A52B-471B-B299-B56BF730975F}" destId="{B9F65408-8FC8-433E-831F-1B50761A9CFB}" srcOrd="2" destOrd="0" presId="urn:microsoft.com/office/officeart/2005/8/layout/vList3"/>
    <dgm:cxn modelId="{1083BD39-1494-43E8-A21A-FF92AF4FF023}" type="presParOf" srcId="{B9F65408-8FC8-433E-831F-1B50761A9CFB}" destId="{1C361450-5901-4F92-8505-B33E9BFD7E3A}" srcOrd="0" destOrd="0" presId="urn:microsoft.com/office/officeart/2005/8/layout/vList3"/>
    <dgm:cxn modelId="{2DB13F25-543B-4C4C-BB99-ADF952777D91}" type="presParOf" srcId="{B9F65408-8FC8-433E-831F-1B50761A9CFB}" destId="{3FCBB786-0A5A-423A-ACC0-3B3CA0CB4FF2}" srcOrd="1" destOrd="0" presId="urn:microsoft.com/office/officeart/2005/8/layout/vList3"/>
    <dgm:cxn modelId="{28A86584-8334-4538-8984-6FA4252787C2}" type="presParOf" srcId="{E472E491-A52B-471B-B299-B56BF730975F}" destId="{16C5D0A4-7EF5-453D-8F5D-7B409F47EFC0}" srcOrd="3" destOrd="0" presId="urn:microsoft.com/office/officeart/2005/8/layout/vList3"/>
    <dgm:cxn modelId="{EAD6F9E1-19AE-4672-B697-694E9DDCB687}" type="presParOf" srcId="{E472E491-A52B-471B-B299-B56BF730975F}" destId="{7A5B5D0A-ECBE-44AD-9097-49D4D41CA494}" srcOrd="4" destOrd="0" presId="urn:microsoft.com/office/officeart/2005/8/layout/vList3"/>
    <dgm:cxn modelId="{FDD19DF6-E0D6-4ABD-8F19-CD0D0B662B67}" type="presParOf" srcId="{7A5B5D0A-ECBE-44AD-9097-49D4D41CA494}" destId="{8E452A3A-F9D5-453E-BD75-6EC269709C09}" srcOrd="0" destOrd="0" presId="urn:microsoft.com/office/officeart/2005/8/layout/vList3"/>
    <dgm:cxn modelId="{F14D3E15-15D2-4CC9-BDFA-16021E490B36}" type="presParOf" srcId="{7A5B5D0A-ECBE-44AD-9097-49D4D41CA494}" destId="{39420BC3-7621-4A43-8DC4-13F0683F1BCC}" srcOrd="1" destOrd="0" presId="urn:microsoft.com/office/officeart/2005/8/layout/vList3"/>
    <dgm:cxn modelId="{836B1811-FF42-45B7-8E08-2EA6ED51918C}" type="presParOf" srcId="{E472E491-A52B-471B-B299-B56BF730975F}" destId="{77A9BF7D-545C-4D39-A20E-AD54775BA537}" srcOrd="5" destOrd="0" presId="urn:microsoft.com/office/officeart/2005/8/layout/vList3"/>
    <dgm:cxn modelId="{9DCA674E-55E8-478D-8857-F40E4A8DB4AF}" type="presParOf" srcId="{E472E491-A52B-471B-B299-B56BF730975F}" destId="{ED52E620-21F4-4020-AD61-725686D4EEE0}" srcOrd="6" destOrd="0" presId="urn:microsoft.com/office/officeart/2005/8/layout/vList3"/>
    <dgm:cxn modelId="{F803F2B1-76AA-480B-BD15-EBEC1A73F4F0}" type="presParOf" srcId="{ED52E620-21F4-4020-AD61-725686D4EEE0}" destId="{9BEC5B41-7F87-47EE-B28A-CFA29441532D}" srcOrd="0" destOrd="0" presId="urn:microsoft.com/office/officeart/2005/8/layout/vList3"/>
    <dgm:cxn modelId="{C0F4B4D7-2CE3-498E-9A9B-FE65DC3716A8}" type="presParOf" srcId="{ED52E620-21F4-4020-AD61-725686D4EEE0}" destId="{34200CFE-4FFA-40E9-93D2-C4C5657A3B52}" srcOrd="1" destOrd="0" presId="urn:microsoft.com/office/officeart/2005/8/layout/vList3"/>
    <dgm:cxn modelId="{E42263CF-B555-4911-A012-6B7E59736FF3}" type="presParOf" srcId="{E472E491-A52B-471B-B299-B56BF730975F}" destId="{C70B100B-5C5D-4473-B9D9-5BA479E5F5FD}" srcOrd="7" destOrd="0" presId="urn:microsoft.com/office/officeart/2005/8/layout/vList3"/>
    <dgm:cxn modelId="{B001378F-B929-4F18-874D-D7F55B3AC624}" type="presParOf" srcId="{E472E491-A52B-471B-B299-B56BF730975F}" destId="{CB5495F2-1E46-4241-A5B4-2A47A6033217}" srcOrd="8" destOrd="0" presId="urn:microsoft.com/office/officeart/2005/8/layout/vList3"/>
    <dgm:cxn modelId="{4DE9D7F1-CEE0-4A63-BCDA-B71F879FB195}" type="presParOf" srcId="{CB5495F2-1E46-4241-A5B4-2A47A6033217}" destId="{BDFB9992-B3F8-4417-8A8C-EF9298E7B22A}" srcOrd="0" destOrd="0" presId="urn:microsoft.com/office/officeart/2005/8/layout/vList3"/>
    <dgm:cxn modelId="{1A16D642-254F-4D4A-8CC9-518D429E623F}" type="presParOf" srcId="{CB5495F2-1E46-4241-A5B4-2A47A6033217}" destId="{E36DD5F7-D8BA-4465-8F26-3B43EB21060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53BB9-FEE8-473F-AE3E-B80FAECB34F9}">
      <dsp:nvSpPr>
        <dsp:cNvPr id="0" name=""/>
        <dsp:cNvSpPr/>
      </dsp:nvSpPr>
      <dsp:spPr>
        <a:xfrm rot="10800000">
          <a:off x="1159485" y="2532"/>
          <a:ext cx="3934733" cy="673624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7050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Specific</a:t>
          </a:r>
          <a:endParaRPr lang="en-US" sz="3200" kern="1200" dirty="0"/>
        </a:p>
      </dsp:txBody>
      <dsp:txXfrm rot="10800000">
        <a:off x="1327891" y="2532"/>
        <a:ext cx="3766327" cy="673624"/>
      </dsp:txXfrm>
    </dsp:sp>
    <dsp:sp modelId="{1A473E50-7F89-463D-AA4B-E25837EE72E9}">
      <dsp:nvSpPr>
        <dsp:cNvPr id="0" name=""/>
        <dsp:cNvSpPr/>
      </dsp:nvSpPr>
      <dsp:spPr>
        <a:xfrm>
          <a:off x="813161" y="0"/>
          <a:ext cx="673624" cy="67362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FCBB786-0A5A-423A-ACC0-3B3CA0CB4FF2}">
      <dsp:nvSpPr>
        <dsp:cNvPr id="0" name=""/>
        <dsp:cNvSpPr/>
      </dsp:nvSpPr>
      <dsp:spPr>
        <a:xfrm rot="10800000">
          <a:off x="1159485" y="877238"/>
          <a:ext cx="3934733" cy="673624"/>
        </a:xfrm>
        <a:prstGeom prst="homePlate">
          <a:avLst/>
        </a:prstGeom>
        <a:gradFill rotWithShape="0">
          <a:gsLst>
            <a:gs pos="0">
              <a:schemeClr val="accent4">
                <a:hueOff val="2598923"/>
                <a:satOff val="-11992"/>
                <a:lumOff val="441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7050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Measurable</a:t>
          </a:r>
          <a:endParaRPr lang="en-US" sz="3200" kern="1200" dirty="0"/>
        </a:p>
      </dsp:txBody>
      <dsp:txXfrm rot="10800000">
        <a:off x="1327891" y="877238"/>
        <a:ext cx="3766327" cy="673624"/>
      </dsp:txXfrm>
    </dsp:sp>
    <dsp:sp modelId="{1C361450-5901-4F92-8505-B33E9BFD7E3A}">
      <dsp:nvSpPr>
        <dsp:cNvPr id="0" name=""/>
        <dsp:cNvSpPr/>
      </dsp:nvSpPr>
      <dsp:spPr>
        <a:xfrm>
          <a:off x="822673" y="877238"/>
          <a:ext cx="673624" cy="67362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420BC3-7621-4A43-8DC4-13F0683F1BCC}">
      <dsp:nvSpPr>
        <dsp:cNvPr id="0" name=""/>
        <dsp:cNvSpPr/>
      </dsp:nvSpPr>
      <dsp:spPr>
        <a:xfrm rot="10800000">
          <a:off x="1159485" y="1751944"/>
          <a:ext cx="3934733" cy="673624"/>
        </a:xfrm>
        <a:prstGeom prst="homePlate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7050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Attainable</a:t>
          </a:r>
          <a:endParaRPr lang="en-US" sz="3200" kern="1200" dirty="0"/>
        </a:p>
      </dsp:txBody>
      <dsp:txXfrm rot="10800000">
        <a:off x="1327891" y="1751944"/>
        <a:ext cx="3766327" cy="673624"/>
      </dsp:txXfrm>
    </dsp:sp>
    <dsp:sp modelId="{8E452A3A-F9D5-453E-BD75-6EC269709C09}">
      <dsp:nvSpPr>
        <dsp:cNvPr id="0" name=""/>
        <dsp:cNvSpPr/>
      </dsp:nvSpPr>
      <dsp:spPr>
        <a:xfrm>
          <a:off x="822673" y="1751944"/>
          <a:ext cx="673624" cy="67362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200CFE-4FFA-40E9-93D2-C4C5657A3B52}">
      <dsp:nvSpPr>
        <dsp:cNvPr id="0" name=""/>
        <dsp:cNvSpPr/>
      </dsp:nvSpPr>
      <dsp:spPr>
        <a:xfrm rot="10800000">
          <a:off x="1159485" y="2626651"/>
          <a:ext cx="3934733" cy="673624"/>
        </a:xfrm>
        <a:prstGeom prst="homePlate">
          <a:avLst/>
        </a:prstGeom>
        <a:gradFill rotWithShape="0">
          <a:gsLst>
            <a:gs pos="0">
              <a:schemeClr val="accent4">
                <a:hueOff val="7796769"/>
                <a:satOff val="-35976"/>
                <a:lumOff val="1324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7050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Reasonable</a:t>
          </a:r>
          <a:endParaRPr lang="en-US" sz="3200" kern="1200" dirty="0"/>
        </a:p>
      </dsp:txBody>
      <dsp:txXfrm rot="10800000">
        <a:off x="1327891" y="2626651"/>
        <a:ext cx="3766327" cy="673624"/>
      </dsp:txXfrm>
    </dsp:sp>
    <dsp:sp modelId="{9BEC5B41-7F87-47EE-B28A-CFA29441532D}">
      <dsp:nvSpPr>
        <dsp:cNvPr id="0" name=""/>
        <dsp:cNvSpPr/>
      </dsp:nvSpPr>
      <dsp:spPr>
        <a:xfrm>
          <a:off x="822673" y="2626651"/>
          <a:ext cx="673624" cy="673624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6DD5F7-D8BA-4465-8F26-3B43EB210605}">
      <dsp:nvSpPr>
        <dsp:cNvPr id="0" name=""/>
        <dsp:cNvSpPr/>
      </dsp:nvSpPr>
      <dsp:spPr>
        <a:xfrm rot="10800000">
          <a:off x="1159485" y="3501357"/>
          <a:ext cx="3934733" cy="673624"/>
        </a:xfrm>
        <a:prstGeom prst="homePlat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7050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Traceable</a:t>
          </a:r>
          <a:endParaRPr lang="en-US" sz="3200" kern="1200" dirty="0"/>
        </a:p>
      </dsp:txBody>
      <dsp:txXfrm rot="10800000">
        <a:off x="1327891" y="3501357"/>
        <a:ext cx="3766327" cy="673624"/>
      </dsp:txXfrm>
    </dsp:sp>
    <dsp:sp modelId="{BDFB9992-B3F8-4417-8A8C-EF9298E7B22A}">
      <dsp:nvSpPr>
        <dsp:cNvPr id="0" name=""/>
        <dsp:cNvSpPr/>
      </dsp:nvSpPr>
      <dsp:spPr>
        <a:xfrm>
          <a:off x="822673" y="3501357"/>
          <a:ext cx="673624" cy="673624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CBB6B-D106-418A-8CED-C108F8461AB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02EE8-35E9-4A3F-8693-814793BC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4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20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23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08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3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0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2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5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70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56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34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8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78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3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18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00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77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1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46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17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58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58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0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93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910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61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37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03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98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71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94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6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25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04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32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98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7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7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7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9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3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8410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4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0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38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77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0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5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1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1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6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2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9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6467661"/>
            <a:ext cx="1538362" cy="32198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077061" y="5141167"/>
            <a:ext cx="2114939" cy="171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8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gi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uff_daddy_-_its_all_about_the_benjamins_(ft_notorious_b.i.g_lil_kim_and_the_l.o.x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00" end="265308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2294704" y="5421625"/>
            <a:ext cx="128512" cy="1285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85769" y="2092086"/>
            <a:ext cx="9613860" cy="1704017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algn="l"/>
            <a:r>
              <a:rPr lang="en-US" sz="4400" dirty="0"/>
              <a:t>It’s All About t</a:t>
            </a:r>
            <a:r>
              <a:rPr lang="en-US" sz="4400" dirty="0" smtClean="0"/>
              <a:t>he Requirements</a:t>
            </a:r>
            <a:endParaRPr lang="en-US" dirty="0"/>
          </a:p>
        </p:txBody>
      </p:sp>
      <p:pic>
        <p:nvPicPr>
          <p:cNvPr id="1028" name="Picture 4" descr="http://therapfest.com/wp-content/uploads/2015/11/puff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7" y="287659"/>
            <a:ext cx="3428933" cy="2285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oolgraphic.org/wp-content/uploads/2011/10/all-about-the-benjamins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70" y="4159007"/>
            <a:ext cx="4192723" cy="26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886332" y="2096955"/>
            <a:ext cx="9613860" cy="17040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pPr algn="ctr"/>
            <a:endParaRPr lang="en-US" sz="3600" b="1" dirty="0" smtClean="0"/>
          </a:p>
          <a:p>
            <a:pPr algn="l"/>
            <a:r>
              <a:rPr lang="en-US" sz="4400" dirty="0" smtClean="0"/>
              <a:t>…Baby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4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Scope of the Product – </a:t>
            </a:r>
            <a:r>
              <a:rPr lang="en-US" sz="2000" i="1" dirty="0" smtClean="0"/>
              <a:t>defines the boundaries and connections to other products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Functional and Data Requirements – </a:t>
            </a:r>
            <a:r>
              <a:rPr lang="en-US" sz="2000" i="1" dirty="0" smtClean="0"/>
              <a:t>Things the product must do and data manipulated by the functions</a:t>
            </a:r>
            <a:r>
              <a:rPr lang="en-US" sz="20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Requirement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The product must track recipes down the ingredient and quantity level</a:t>
            </a:r>
          </a:p>
          <a:p>
            <a:r>
              <a:rPr lang="en-US" sz="2000" dirty="0" smtClean="0"/>
              <a:t>The recipes must be editable by an administrator</a:t>
            </a:r>
          </a:p>
          <a:p>
            <a:r>
              <a:rPr lang="en-US" sz="2000" dirty="0" smtClean="0"/>
              <a:t>The product must display the orders that need to be completed</a:t>
            </a:r>
          </a:p>
          <a:p>
            <a:r>
              <a:rPr lang="en-US" sz="2000" dirty="0" smtClean="0"/>
              <a:t>The product must display the recipes to make the orders</a:t>
            </a:r>
          </a:p>
          <a:p>
            <a:r>
              <a:rPr lang="en-US" sz="2000" dirty="0" smtClean="0"/>
              <a:t>The product must track ingredients including their cost, vendors, and quantity in inventory</a:t>
            </a:r>
          </a:p>
          <a:p>
            <a:r>
              <a:rPr lang="en-US" sz="2000" dirty="0" smtClean="0"/>
              <a:t>The product must interact with the current Point of Sale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000" dirty="0" smtClean="0"/>
              <a:t>Look and Feel Requirements – </a:t>
            </a:r>
            <a:r>
              <a:rPr lang="en-US" sz="2000" i="1" dirty="0" smtClean="0"/>
              <a:t>intended appearance</a:t>
            </a:r>
            <a:endParaRPr lang="en-US" sz="2000" dirty="0" smtClean="0"/>
          </a:p>
          <a:p>
            <a:r>
              <a:rPr lang="en-US" sz="2000" dirty="0" smtClean="0"/>
              <a:t>Usability Requirements – </a:t>
            </a:r>
            <a:r>
              <a:rPr lang="en-US" sz="2000" i="1" dirty="0" smtClean="0"/>
              <a:t>based on the intended users</a:t>
            </a:r>
            <a:endParaRPr lang="en-US" sz="2000" dirty="0" smtClean="0"/>
          </a:p>
          <a:p>
            <a:r>
              <a:rPr lang="en-US" sz="2000" dirty="0" smtClean="0"/>
              <a:t>Performance Requirements – </a:t>
            </a:r>
            <a:r>
              <a:rPr lang="en-US" sz="2000" i="1" dirty="0" smtClean="0"/>
              <a:t>how fast, big, accurate, safe, reliable, etc.</a:t>
            </a:r>
            <a:endParaRPr lang="en-US" sz="2000" dirty="0" smtClean="0"/>
          </a:p>
          <a:p>
            <a:r>
              <a:rPr lang="en-US" sz="2000" dirty="0" smtClean="0"/>
              <a:t>Operational Requirements – </a:t>
            </a:r>
            <a:r>
              <a:rPr lang="en-US" sz="2000" i="1" dirty="0" smtClean="0"/>
              <a:t>product’s intended operating environment</a:t>
            </a:r>
            <a:endParaRPr lang="en-US" sz="2000" dirty="0" smtClean="0"/>
          </a:p>
          <a:p>
            <a:r>
              <a:rPr lang="en-US" sz="2000" dirty="0" smtClean="0"/>
              <a:t>Maintainability and Portability Requirements – </a:t>
            </a:r>
            <a:r>
              <a:rPr lang="en-US" sz="2000" i="1" dirty="0" smtClean="0"/>
              <a:t>how changeable product must be</a:t>
            </a:r>
            <a:endParaRPr lang="en-US" sz="2000" dirty="0" smtClean="0"/>
          </a:p>
          <a:p>
            <a:r>
              <a:rPr lang="en-US" sz="2000" dirty="0" smtClean="0"/>
              <a:t>Security Requirements – </a:t>
            </a:r>
            <a:r>
              <a:rPr lang="en-US" sz="2000" i="1" dirty="0" smtClean="0"/>
              <a:t>security, confidentiality, and integrity of the product</a:t>
            </a:r>
            <a:endParaRPr lang="en-US" sz="2000" dirty="0" smtClean="0"/>
          </a:p>
          <a:p>
            <a:r>
              <a:rPr lang="en-US" sz="2000" dirty="0" smtClean="0"/>
              <a:t>Cultural and Political Requirements – </a:t>
            </a:r>
            <a:r>
              <a:rPr lang="en-US" sz="2000" i="1" dirty="0" smtClean="0"/>
              <a:t>human factors</a:t>
            </a:r>
            <a:endParaRPr lang="en-US" sz="2000" dirty="0" smtClean="0"/>
          </a:p>
          <a:p>
            <a:r>
              <a:rPr lang="en-US" sz="2000" dirty="0" smtClean="0"/>
              <a:t>Legal Requirements – </a:t>
            </a:r>
            <a:r>
              <a:rPr lang="en-US" sz="2000" i="1" dirty="0" smtClean="0"/>
              <a:t>conformance to applicable laws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Requirement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The product shall use the company colors and logos</a:t>
            </a:r>
          </a:p>
          <a:p>
            <a:r>
              <a:rPr lang="en-US" sz="2000" dirty="0" smtClean="0"/>
              <a:t>The product shall be intuitive, even to first time users</a:t>
            </a:r>
          </a:p>
          <a:p>
            <a:r>
              <a:rPr lang="en-US" sz="2000" dirty="0" smtClean="0"/>
              <a:t>The product shall only allow bakers and administrators to view recipes</a:t>
            </a:r>
          </a:p>
          <a:p>
            <a:r>
              <a:rPr lang="en-US" sz="2000" dirty="0" smtClean="0"/>
              <a:t>The product shall be easily upgraded for future business needs</a:t>
            </a:r>
          </a:p>
          <a:p>
            <a:r>
              <a:rPr lang="en-US" sz="2000" dirty="0" smtClean="0"/>
              <a:t>The product shall be scalable to multiple bakery locations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Requirement?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4545" y="2521527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Allocatable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21615" y="3670540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Attainable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6624" y="5296493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86728" y="4147359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Concise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76763" y="4609024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Consistent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73900" y="2802472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Correct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4035" y="3602954"/>
            <a:ext cx="22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Design-independent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9560" y="4732004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Feasible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77018" y="2571272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5562" y="3485874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29760" y="4229052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Modifiable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72690" y="3090558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Necessary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65561" y="5558613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Organized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1811" y="5207737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Prioritized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18909" y="5827087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Traceable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84907" y="4147359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Unambiguous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46195" y="2244420"/>
            <a:ext cx="207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Understandable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Requirements</a:t>
            </a:r>
            <a:endParaRPr lang="en-US" dirty="0">
              <a:solidFill>
                <a:srgbClr val="3B405C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858807" y="2219975"/>
          <a:ext cx="5916893" cy="4177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91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Requirements </a:t>
            </a:r>
            <a:endParaRPr lang="en-US" dirty="0">
              <a:solidFill>
                <a:srgbClr val="3B405C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13875" y="948735"/>
            <a:ext cx="3225573" cy="674402"/>
            <a:chOff x="981057" y="122"/>
            <a:chExt cx="3225573" cy="674402"/>
          </a:xfrm>
          <a:scene3d>
            <a:camera prst="orthographicFront"/>
            <a:lightRig rig="flat" dir="t"/>
          </a:scene3d>
        </p:grpSpPr>
        <p:sp>
          <p:nvSpPr>
            <p:cNvPr id="8" name="Pentagon 7"/>
            <p:cNvSpPr/>
            <p:nvPr/>
          </p:nvSpPr>
          <p:spPr>
            <a:xfrm rot="10800000">
              <a:off x="981057" y="122"/>
              <a:ext cx="3225573" cy="674402"/>
            </a:xfrm>
            <a:prstGeom prst="homePlat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Pentagon 4"/>
            <p:cNvSpPr/>
            <p:nvPr/>
          </p:nvSpPr>
          <p:spPr>
            <a:xfrm rot="21600000">
              <a:off x="1149657" y="122"/>
              <a:ext cx="3056973" cy="6744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97393" tIns="110490" rIns="206248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kern="1200" dirty="0" smtClean="0"/>
                <a:t>Specific</a:t>
              </a:r>
              <a:endParaRPr lang="en-US" sz="2900" kern="1200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5567151" y="948613"/>
            <a:ext cx="674402" cy="67440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698358" cy="41020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u="sng" dirty="0" smtClean="0"/>
              <a:t>Overall</a:t>
            </a:r>
          </a:p>
          <a:p>
            <a:r>
              <a:rPr lang="en-US" sz="2000" dirty="0" smtClean="0"/>
              <a:t>Clear</a:t>
            </a:r>
            <a:r>
              <a:rPr lang="en-US" sz="2000" dirty="0"/>
              <a:t>, no ambiguity</a:t>
            </a:r>
          </a:p>
          <a:p>
            <a:r>
              <a:rPr lang="en-US" sz="2000" dirty="0"/>
              <a:t>Consistent, same terminology throughout</a:t>
            </a:r>
          </a:p>
          <a:p>
            <a:r>
              <a:rPr lang="en-US" sz="2000" dirty="0"/>
              <a:t>Simple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000" u="sng" dirty="0" smtClean="0"/>
              <a:t>Questions to Ask</a:t>
            </a:r>
          </a:p>
          <a:p>
            <a:r>
              <a:rPr lang="en-US" sz="2000" dirty="0" smtClean="0"/>
              <a:t>What?  </a:t>
            </a:r>
          </a:p>
          <a:p>
            <a:r>
              <a:rPr lang="en-US" sz="2000" dirty="0" smtClean="0"/>
              <a:t>Why?  </a:t>
            </a:r>
          </a:p>
          <a:p>
            <a:r>
              <a:rPr lang="en-US" sz="2000" dirty="0" smtClean="0"/>
              <a:t>Who?  </a:t>
            </a:r>
          </a:p>
          <a:p>
            <a:r>
              <a:rPr lang="en-US" sz="2000" dirty="0" smtClean="0"/>
              <a:t>Where?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168900" y="2336873"/>
            <a:ext cx="5867400" cy="3599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u="sng" dirty="0" smtClean="0"/>
              <a:t>Guidelines</a:t>
            </a:r>
            <a:endParaRPr lang="en-US" sz="2000" u="sng" dirty="0"/>
          </a:p>
          <a:p>
            <a:r>
              <a:rPr lang="en-US" sz="2000" dirty="0" smtClean="0"/>
              <a:t>Avoid “some”, “several”, “many”</a:t>
            </a:r>
          </a:p>
          <a:p>
            <a:r>
              <a:rPr lang="en-US" sz="2000" dirty="0" smtClean="0"/>
              <a:t>State pronouns clearly “A calls B, it is updated”</a:t>
            </a:r>
            <a:endParaRPr lang="en-US" sz="2000" dirty="0"/>
          </a:p>
          <a:p>
            <a:r>
              <a:rPr lang="en-US" sz="2000" dirty="0" smtClean="0"/>
              <a:t>Specify units all with numbers</a:t>
            </a:r>
          </a:p>
          <a:p>
            <a:r>
              <a:rPr lang="en-US" sz="2000" dirty="0" smtClean="0"/>
              <a:t>Use pictures to clarify understanding</a:t>
            </a:r>
          </a:p>
          <a:p>
            <a:r>
              <a:rPr lang="en-US" sz="2000" dirty="0" smtClean="0"/>
              <a:t>Provide explanations for terms like “transmitted”, “sent”, “downloaded”, and “processed”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0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Requirements </a:t>
            </a:r>
            <a:endParaRPr lang="en-US" dirty="0">
              <a:solidFill>
                <a:srgbClr val="3B405C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31325" y="945499"/>
            <a:ext cx="3225573" cy="674402"/>
            <a:chOff x="981057" y="875839"/>
            <a:chExt cx="3225573" cy="674402"/>
          </a:xfrm>
          <a:scene3d>
            <a:camera prst="orthographicFront"/>
            <a:lightRig rig="flat" dir="t"/>
          </a:scene3d>
        </p:grpSpPr>
        <p:sp>
          <p:nvSpPr>
            <p:cNvPr id="14" name="Pentagon 13"/>
            <p:cNvSpPr/>
            <p:nvPr/>
          </p:nvSpPr>
          <p:spPr>
            <a:xfrm rot="10800000">
              <a:off x="981057" y="875839"/>
              <a:ext cx="3225573" cy="674402"/>
            </a:xfrm>
            <a:prstGeom prst="homePlat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2598923"/>
                <a:satOff val="-11992"/>
                <a:lumOff val="441"/>
                <a:alphaOff val="0"/>
              </a:schemeClr>
            </a:fillRef>
            <a:effectRef idx="1">
              <a:schemeClr val="accent4">
                <a:hueOff val="2598923"/>
                <a:satOff val="-11992"/>
                <a:lumOff val="441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Pentagon 4"/>
            <p:cNvSpPr/>
            <p:nvPr/>
          </p:nvSpPr>
          <p:spPr>
            <a:xfrm rot="21600000">
              <a:off x="1149657" y="875839"/>
              <a:ext cx="3056973" cy="6744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97393" tIns="110490" rIns="206248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kern="1200" dirty="0" smtClean="0"/>
                <a:t>Measurable</a:t>
              </a:r>
              <a:endParaRPr lang="en-US" sz="2900" kern="1200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5594123" y="945499"/>
            <a:ext cx="674402" cy="67440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tint val="50000"/>
              <a:hueOff val="2861881"/>
              <a:satOff val="-15039"/>
              <a:lumOff val="-108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680320" y="2336873"/>
            <a:ext cx="469835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Overall</a:t>
            </a:r>
          </a:p>
          <a:p>
            <a:r>
              <a:rPr lang="en-US" sz="2000" dirty="0" smtClean="0"/>
              <a:t>Measure progress towards goal</a:t>
            </a:r>
          </a:p>
          <a:p>
            <a:r>
              <a:rPr lang="en-US" sz="2000" dirty="0" smtClean="0"/>
              <a:t>Indicators should be quantifiable</a:t>
            </a:r>
          </a:p>
          <a:p>
            <a:endParaRPr lang="en-US" sz="1000" dirty="0" smtClean="0"/>
          </a:p>
          <a:p>
            <a:pPr marL="0" indent="0">
              <a:buNone/>
            </a:pPr>
            <a:r>
              <a:rPr lang="en-US" sz="2000" u="sng" dirty="0" smtClean="0"/>
              <a:t>Questions to Ask</a:t>
            </a:r>
          </a:p>
          <a:p>
            <a:r>
              <a:rPr lang="en-US" sz="2000" dirty="0" smtClean="0"/>
              <a:t>How much?</a:t>
            </a:r>
          </a:p>
          <a:p>
            <a:r>
              <a:rPr lang="en-US" sz="2000" dirty="0" smtClean="0"/>
              <a:t>How many?</a:t>
            </a:r>
          </a:p>
          <a:p>
            <a:r>
              <a:rPr lang="en-US" sz="2000" dirty="0" smtClean="0"/>
              <a:t>How will I know when it is accomplished?</a:t>
            </a:r>
          </a:p>
          <a:p>
            <a:endParaRPr lang="en-US" dirty="0"/>
          </a:p>
        </p:txBody>
      </p:sp>
      <p:sp>
        <p:nvSpPr>
          <p:cNvPr id="17" name="Content Placeholder 10"/>
          <p:cNvSpPr txBox="1">
            <a:spLocks/>
          </p:cNvSpPr>
          <p:nvPr/>
        </p:nvSpPr>
        <p:spPr>
          <a:xfrm>
            <a:off x="5168900" y="2336873"/>
            <a:ext cx="586740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Guidelines</a:t>
            </a:r>
          </a:p>
          <a:p>
            <a:r>
              <a:rPr lang="en-US" sz="2000" dirty="0" smtClean="0"/>
              <a:t>Ensure measurable during requirement elicitation</a:t>
            </a:r>
          </a:p>
          <a:p>
            <a:r>
              <a:rPr lang="en-US" sz="2000" dirty="0" smtClean="0"/>
              <a:t>Validate unequivocal success can be proven with that requirement</a:t>
            </a:r>
          </a:p>
          <a:p>
            <a:r>
              <a:rPr lang="en-US" sz="2000" dirty="0" smtClean="0"/>
              <a:t>Determine tests that will need to be used to verify the requirement was met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24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Requirements </a:t>
            </a:r>
            <a:endParaRPr lang="en-US" dirty="0">
              <a:solidFill>
                <a:srgbClr val="3B405C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31325" y="945499"/>
            <a:ext cx="3225573" cy="674402"/>
            <a:chOff x="981057" y="1751555"/>
            <a:chExt cx="3225573" cy="674402"/>
          </a:xfrm>
          <a:scene3d>
            <a:camera prst="orthographicFront"/>
            <a:lightRig rig="flat" dir="t"/>
          </a:scene3d>
        </p:grpSpPr>
        <p:sp>
          <p:nvSpPr>
            <p:cNvPr id="14" name="Pentagon 13"/>
            <p:cNvSpPr/>
            <p:nvPr/>
          </p:nvSpPr>
          <p:spPr>
            <a:xfrm rot="10800000">
              <a:off x="981057" y="1751555"/>
              <a:ext cx="3225573" cy="674402"/>
            </a:xfrm>
            <a:prstGeom prst="homePlat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1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Pentagon 4"/>
            <p:cNvSpPr/>
            <p:nvPr/>
          </p:nvSpPr>
          <p:spPr>
            <a:xfrm rot="21600000">
              <a:off x="1149657" y="1751555"/>
              <a:ext cx="3056973" cy="6744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97393" tIns="110490" rIns="206248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kern="1200" dirty="0" smtClean="0"/>
                <a:t>Attainable</a:t>
              </a:r>
              <a:endParaRPr lang="en-US" sz="2900" kern="1200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5594123" y="945499"/>
            <a:ext cx="674402" cy="67440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tint val="50000"/>
              <a:hueOff val="5723762"/>
              <a:satOff val="-30078"/>
              <a:lumOff val="-217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680320" y="2336872"/>
            <a:ext cx="4698358" cy="41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Overall</a:t>
            </a:r>
          </a:p>
          <a:p>
            <a:r>
              <a:rPr lang="en-US" sz="2000" dirty="0" smtClean="0"/>
              <a:t>Validate requirement is feasible</a:t>
            </a:r>
          </a:p>
          <a:p>
            <a:pPr lvl="1"/>
            <a:r>
              <a:rPr lang="en-US" sz="1600" dirty="0" smtClean="0"/>
              <a:t>Within technical expertise</a:t>
            </a:r>
          </a:p>
          <a:p>
            <a:pPr lvl="1"/>
            <a:r>
              <a:rPr lang="en-US" sz="1600" dirty="0" smtClean="0"/>
              <a:t>Within scope of project</a:t>
            </a:r>
          </a:p>
          <a:p>
            <a:pPr lvl="1"/>
            <a:r>
              <a:rPr lang="en-US" sz="1600" dirty="0" smtClean="0"/>
              <a:t>Within budget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Questions to Ask</a:t>
            </a:r>
          </a:p>
          <a:p>
            <a:r>
              <a:rPr lang="en-US" sz="2000" dirty="0" smtClean="0"/>
              <a:t>Is there a theoretical solution to the problem?</a:t>
            </a:r>
          </a:p>
          <a:p>
            <a:r>
              <a:rPr lang="en-US" sz="2000" dirty="0" smtClean="0"/>
              <a:t>Has it been done before?</a:t>
            </a:r>
          </a:p>
          <a:p>
            <a:r>
              <a:rPr lang="en-US" sz="2000" dirty="0" smtClean="0"/>
              <a:t>Are there any known constraints (environmental, physical, etc.)?</a:t>
            </a:r>
          </a:p>
          <a:p>
            <a:endParaRPr lang="en-US" sz="2000" dirty="0" smtClean="0"/>
          </a:p>
        </p:txBody>
      </p:sp>
      <p:sp>
        <p:nvSpPr>
          <p:cNvPr id="17" name="Content Placeholder 10"/>
          <p:cNvSpPr txBox="1">
            <a:spLocks/>
          </p:cNvSpPr>
          <p:nvPr/>
        </p:nvSpPr>
        <p:spPr>
          <a:xfrm>
            <a:off x="5168900" y="2336873"/>
            <a:ext cx="586740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Guidelines</a:t>
            </a:r>
          </a:p>
          <a:p>
            <a:r>
              <a:rPr lang="en-US" sz="2000" dirty="0" smtClean="0"/>
              <a:t>Determine who has responsibility for satisfying the requirement and validate they can deliver</a:t>
            </a:r>
          </a:p>
          <a:p>
            <a:r>
              <a:rPr lang="en-US" sz="2000" dirty="0" smtClean="0"/>
              <a:t>Ensure sufficient time, resources, and budget</a:t>
            </a:r>
          </a:p>
          <a:p>
            <a:r>
              <a:rPr lang="en-US" sz="2000" dirty="0" smtClean="0"/>
              <a:t>Reuse pieces from previous projects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955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Requirements </a:t>
            </a:r>
            <a:endParaRPr lang="en-US" dirty="0">
              <a:solidFill>
                <a:srgbClr val="3B405C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31325" y="945499"/>
            <a:ext cx="3225573" cy="674402"/>
            <a:chOff x="981057" y="2627272"/>
            <a:chExt cx="3225573" cy="674402"/>
          </a:xfrm>
          <a:scene3d>
            <a:camera prst="orthographicFront"/>
            <a:lightRig rig="flat" dir="t"/>
          </a:scene3d>
        </p:grpSpPr>
        <p:sp>
          <p:nvSpPr>
            <p:cNvPr id="14" name="Pentagon 13"/>
            <p:cNvSpPr/>
            <p:nvPr/>
          </p:nvSpPr>
          <p:spPr>
            <a:xfrm rot="10800000">
              <a:off x="981057" y="2627272"/>
              <a:ext cx="3225573" cy="674402"/>
            </a:xfrm>
            <a:prstGeom prst="homePlat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7796769"/>
                <a:satOff val="-35976"/>
                <a:lumOff val="1324"/>
                <a:alphaOff val="0"/>
              </a:schemeClr>
            </a:fillRef>
            <a:effectRef idx="1">
              <a:schemeClr val="accent4">
                <a:hueOff val="7796769"/>
                <a:satOff val="-35976"/>
                <a:lumOff val="1324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Pentagon 4"/>
            <p:cNvSpPr/>
            <p:nvPr/>
          </p:nvSpPr>
          <p:spPr>
            <a:xfrm rot="21600000">
              <a:off x="1149657" y="2627272"/>
              <a:ext cx="3056973" cy="6744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97393" tIns="110490" rIns="206248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kern="1200" dirty="0" smtClean="0"/>
                <a:t>Reasonable</a:t>
              </a:r>
              <a:endParaRPr lang="en-US" sz="2900" kern="1200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5594123" y="945499"/>
            <a:ext cx="674402" cy="67440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tint val="50000"/>
              <a:hueOff val="8585643"/>
              <a:satOff val="-45117"/>
              <a:lumOff val="-326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680320" y="2336872"/>
            <a:ext cx="4698358" cy="41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Overall</a:t>
            </a:r>
          </a:p>
          <a:p>
            <a:r>
              <a:rPr lang="en-US" sz="2000" dirty="0" smtClean="0"/>
              <a:t>Validate the effort is worth the requirement</a:t>
            </a:r>
            <a:endParaRPr lang="en-US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Questions to Ask</a:t>
            </a:r>
          </a:p>
          <a:p>
            <a:r>
              <a:rPr lang="en-US" sz="2000" dirty="0" smtClean="0"/>
              <a:t>Is this worthwhile?</a:t>
            </a:r>
          </a:p>
          <a:p>
            <a:r>
              <a:rPr lang="en-US" sz="2000" dirty="0" smtClean="0"/>
              <a:t>Is the timing right?</a:t>
            </a:r>
          </a:p>
          <a:p>
            <a:r>
              <a:rPr lang="en-US" sz="2000" dirty="0" smtClean="0"/>
              <a:t>Does this match our other efforts/needs?</a:t>
            </a:r>
          </a:p>
          <a:p>
            <a:endParaRPr lang="en-US" sz="2000" dirty="0" smtClean="0"/>
          </a:p>
        </p:txBody>
      </p:sp>
      <p:sp>
        <p:nvSpPr>
          <p:cNvPr id="17" name="Content Placeholder 10"/>
          <p:cNvSpPr txBox="1">
            <a:spLocks/>
          </p:cNvSpPr>
          <p:nvPr/>
        </p:nvSpPr>
        <p:spPr>
          <a:xfrm>
            <a:off x="5168900" y="2336873"/>
            <a:ext cx="586740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Guidelines</a:t>
            </a:r>
          </a:p>
          <a:p>
            <a:r>
              <a:rPr lang="en-US" sz="2000" dirty="0" smtClean="0"/>
              <a:t>Run all requirements through a ‘sanity check’</a:t>
            </a:r>
          </a:p>
          <a:p>
            <a:r>
              <a:rPr lang="en-US" sz="2000" dirty="0" smtClean="0"/>
              <a:t>Ensure the requirement makes sense in context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813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Need Requirements?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9222436" cy="41514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Guides the design of the eventual solution</a:t>
            </a:r>
          </a:p>
          <a:p>
            <a:r>
              <a:rPr lang="en-US" dirty="0" smtClean="0"/>
              <a:t>Without correct requirements, you cannot design or build the correct product</a:t>
            </a:r>
          </a:p>
          <a:p>
            <a:pPr algn="ctr"/>
            <a:endParaRPr lang="en-US" sz="2800" dirty="0"/>
          </a:p>
          <a:p>
            <a:pPr marL="0" indent="0" algn="ctr">
              <a:buNone/>
            </a:pPr>
            <a:r>
              <a:rPr lang="en-US" sz="2800" b="1" u="sng" dirty="0" smtClean="0"/>
              <a:t>60%</a:t>
            </a:r>
            <a:r>
              <a:rPr lang="en-US" sz="2800" b="1" dirty="0" smtClean="0"/>
              <a:t> </a:t>
            </a:r>
            <a:r>
              <a:rPr lang="en-US" sz="2800" dirty="0" smtClean="0"/>
              <a:t>of project failures originate with the requirements</a:t>
            </a:r>
          </a:p>
          <a:p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Requirements </a:t>
            </a:r>
            <a:endParaRPr lang="en-US" dirty="0">
              <a:solidFill>
                <a:srgbClr val="3B405C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31325" y="932799"/>
            <a:ext cx="3225573" cy="674402"/>
            <a:chOff x="981057" y="3502988"/>
            <a:chExt cx="3225573" cy="674402"/>
          </a:xfrm>
          <a:scene3d>
            <a:camera prst="orthographicFront"/>
            <a:lightRig rig="flat" dir="t"/>
          </a:scene3d>
        </p:grpSpPr>
        <p:sp>
          <p:nvSpPr>
            <p:cNvPr id="14" name="Pentagon 13"/>
            <p:cNvSpPr/>
            <p:nvPr/>
          </p:nvSpPr>
          <p:spPr>
            <a:xfrm rot="10800000">
              <a:off x="981057" y="3502988"/>
              <a:ext cx="3225573" cy="674402"/>
            </a:xfrm>
            <a:prstGeom prst="homePlat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1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Pentagon 4"/>
            <p:cNvSpPr/>
            <p:nvPr/>
          </p:nvSpPr>
          <p:spPr>
            <a:xfrm rot="21600000">
              <a:off x="1149657" y="3502988"/>
              <a:ext cx="3056973" cy="6744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97393" tIns="110490" rIns="206248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kern="1200" dirty="0" smtClean="0"/>
                <a:t>Traceable</a:t>
              </a:r>
              <a:endParaRPr lang="en-US" sz="2900" kern="1200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5594123" y="932799"/>
            <a:ext cx="674402" cy="67440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tint val="50000"/>
              <a:hueOff val="11447524"/>
              <a:satOff val="-60156"/>
              <a:lumOff val="-4353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680320" y="2336872"/>
            <a:ext cx="4698358" cy="41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Overall</a:t>
            </a:r>
          </a:p>
          <a:p>
            <a:r>
              <a:rPr lang="en-US" sz="2000" dirty="0" smtClean="0"/>
              <a:t>Trace requirement through design, implementation, and testing</a:t>
            </a:r>
          </a:p>
          <a:p>
            <a:endParaRPr lang="en-US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Questions to Ask</a:t>
            </a:r>
          </a:p>
          <a:p>
            <a:r>
              <a:rPr lang="en-US" sz="2000" dirty="0" smtClean="0"/>
              <a:t>Can I ensure this requirement has been met in the design solution?</a:t>
            </a:r>
          </a:p>
          <a:p>
            <a:r>
              <a:rPr lang="en-US" sz="2000" dirty="0" smtClean="0"/>
              <a:t>Can I ensure this requirement has been met in the implementation?</a:t>
            </a:r>
          </a:p>
          <a:p>
            <a:r>
              <a:rPr lang="en-US" sz="2000" dirty="0" smtClean="0"/>
              <a:t>Can I ensure this requirement has been met during testing?</a:t>
            </a:r>
          </a:p>
          <a:p>
            <a:endParaRPr lang="en-US" sz="2000" dirty="0" smtClean="0"/>
          </a:p>
        </p:txBody>
      </p:sp>
      <p:sp>
        <p:nvSpPr>
          <p:cNvPr id="17" name="Content Placeholder 10"/>
          <p:cNvSpPr txBox="1">
            <a:spLocks/>
          </p:cNvSpPr>
          <p:nvPr/>
        </p:nvSpPr>
        <p:spPr>
          <a:xfrm>
            <a:off x="5168900" y="2336873"/>
            <a:ext cx="586740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 smtClean="0"/>
              <a:t>Guidelines</a:t>
            </a:r>
          </a:p>
          <a:p>
            <a:r>
              <a:rPr lang="en-US" sz="2000" dirty="0" smtClean="0"/>
              <a:t>Requirements should include</a:t>
            </a:r>
          </a:p>
          <a:p>
            <a:pPr lvl="1"/>
            <a:r>
              <a:rPr lang="en-US" sz="1600" dirty="0" smtClean="0"/>
              <a:t>Originators</a:t>
            </a:r>
          </a:p>
          <a:p>
            <a:pPr lvl="1"/>
            <a:r>
              <a:rPr lang="en-US" sz="1600" dirty="0" smtClean="0"/>
              <a:t>Assumptions</a:t>
            </a:r>
          </a:p>
          <a:p>
            <a:pPr lvl="1"/>
            <a:r>
              <a:rPr lang="en-US" sz="1600" dirty="0" smtClean="0"/>
              <a:t>Business justifications</a:t>
            </a:r>
          </a:p>
          <a:p>
            <a:pPr lvl="1"/>
            <a:r>
              <a:rPr lang="en-US" sz="1600" dirty="0" smtClean="0"/>
              <a:t>Dependencies on other requirements</a:t>
            </a:r>
          </a:p>
          <a:p>
            <a:pPr lvl="1"/>
            <a:r>
              <a:rPr lang="en-US" sz="1600" dirty="0" smtClean="0"/>
              <a:t>Importance</a:t>
            </a:r>
          </a:p>
          <a:p>
            <a:endParaRPr lang="en-US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843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Producing Valid Requirements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Should use the word </a:t>
            </a:r>
            <a:r>
              <a:rPr lang="en-US" i="1" dirty="0" smtClean="0"/>
              <a:t>shall</a:t>
            </a:r>
          </a:p>
          <a:p>
            <a:r>
              <a:rPr lang="en-US" dirty="0" smtClean="0"/>
              <a:t>Only one </a:t>
            </a:r>
            <a:r>
              <a:rPr lang="en-US" i="1" dirty="0" smtClean="0"/>
              <a:t>shall</a:t>
            </a:r>
            <a:r>
              <a:rPr lang="en-US" dirty="0" smtClean="0"/>
              <a:t> per requirement</a:t>
            </a:r>
          </a:p>
          <a:p>
            <a:r>
              <a:rPr lang="en-US" dirty="0" smtClean="0"/>
              <a:t>Written in short, simple sentences</a:t>
            </a:r>
          </a:p>
          <a:p>
            <a:r>
              <a:rPr lang="en-US" dirty="0" smtClean="0"/>
              <a:t>Consistent terminology</a:t>
            </a:r>
          </a:p>
          <a:p>
            <a:r>
              <a:rPr lang="en-US" dirty="0" smtClean="0"/>
              <a:t>Stated positively</a:t>
            </a:r>
          </a:p>
          <a:p>
            <a:r>
              <a:rPr lang="en-US" dirty="0" smtClean="0"/>
              <a:t>Accompanied by notes and comments to support and clarify</a:t>
            </a:r>
          </a:p>
          <a:p>
            <a:r>
              <a:rPr lang="en-US" dirty="0"/>
              <a:t>Stated imperatively</a:t>
            </a:r>
          </a:p>
          <a:p>
            <a:r>
              <a:rPr lang="en-US" dirty="0"/>
              <a:t>Don’t use </a:t>
            </a:r>
            <a:r>
              <a:rPr lang="en-US" i="1" dirty="0"/>
              <a:t>will</a:t>
            </a:r>
            <a:r>
              <a:rPr lang="en-US" dirty="0"/>
              <a:t> and </a:t>
            </a:r>
            <a:r>
              <a:rPr lang="en-US" i="1" dirty="0" smtClean="0"/>
              <a:t>should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Translations for Requirement Verbiage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0321" y="2336873"/>
            <a:ext cx="9797179" cy="3599316"/>
          </a:xfrm>
        </p:spPr>
        <p:txBody>
          <a:bodyPr>
            <a:normAutofit/>
          </a:bodyPr>
          <a:lstStyle/>
          <a:p>
            <a:r>
              <a:rPr lang="en-US" u="sng" dirty="0" smtClean="0"/>
              <a:t>Or</a:t>
            </a:r>
            <a:r>
              <a:rPr lang="en-US" dirty="0" smtClean="0"/>
              <a:t> – Select one of the options</a:t>
            </a:r>
          </a:p>
          <a:p>
            <a:r>
              <a:rPr lang="en-US" u="sng" dirty="0" smtClean="0"/>
              <a:t>Can, should</a:t>
            </a:r>
            <a:r>
              <a:rPr lang="en-US" dirty="0" smtClean="0"/>
              <a:t> – Expresses desire or suggestion instead of requirement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– 100% reliability</a:t>
            </a:r>
          </a:p>
          <a:p>
            <a:r>
              <a:rPr lang="en-US" u="sng" dirty="0" smtClean="0"/>
              <a:t>Are, is, will</a:t>
            </a:r>
            <a:r>
              <a:rPr lang="en-US" dirty="0" smtClean="0"/>
              <a:t> – Descriptive part to lead into the requirement</a:t>
            </a:r>
          </a:p>
          <a:p>
            <a:r>
              <a:rPr lang="en-US" u="sng" dirty="0" smtClean="0"/>
              <a:t>Support, and/or</a:t>
            </a:r>
            <a:r>
              <a:rPr lang="en-US" dirty="0" smtClean="0"/>
              <a:t> – Confusing</a:t>
            </a:r>
          </a:p>
          <a:p>
            <a:r>
              <a:rPr lang="en-US" u="sng" dirty="0" smtClean="0"/>
              <a:t>But not limited to, </a:t>
            </a:r>
            <a:r>
              <a:rPr lang="en-US" u="sng" dirty="0" err="1" smtClean="0"/>
              <a:t>etc</a:t>
            </a:r>
            <a:r>
              <a:rPr lang="en-US" dirty="0" smtClean="0"/>
              <a:t> – Incomplete requirement/thought</a:t>
            </a:r>
          </a:p>
          <a:p>
            <a:r>
              <a:rPr lang="en-US" u="sng" dirty="0" smtClean="0"/>
              <a:t>Shall</a:t>
            </a:r>
            <a:r>
              <a:rPr lang="en-US" dirty="0" smtClean="0"/>
              <a:t> – dictates specification and functional capability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 to Avoid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Adequate</a:t>
            </a:r>
          </a:p>
          <a:p>
            <a:r>
              <a:rPr lang="en-US" dirty="0" smtClean="0"/>
              <a:t>Approximately</a:t>
            </a:r>
          </a:p>
          <a:p>
            <a:r>
              <a:rPr lang="en-US" dirty="0" smtClean="0"/>
              <a:t>Better than</a:t>
            </a:r>
          </a:p>
          <a:p>
            <a:r>
              <a:rPr lang="en-US" dirty="0" smtClean="0"/>
              <a:t>Comparison</a:t>
            </a:r>
          </a:p>
          <a:p>
            <a:r>
              <a:rPr lang="en-US" dirty="0" smtClean="0"/>
              <a:t>Easy</a:t>
            </a:r>
          </a:p>
          <a:p>
            <a:r>
              <a:rPr lang="en-US" dirty="0" smtClean="0"/>
              <a:t>Maintainable</a:t>
            </a:r>
          </a:p>
          <a:p>
            <a:r>
              <a:rPr lang="en-US" dirty="0" smtClean="0"/>
              <a:t>Maximize</a:t>
            </a:r>
          </a:p>
          <a:p>
            <a:r>
              <a:rPr lang="en-US" dirty="0" smtClean="0"/>
              <a:t>Minimize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Normally</a:t>
            </a:r>
          </a:p>
          <a:p>
            <a:r>
              <a:rPr lang="en-US" dirty="0" smtClean="0"/>
              <a:t>Optimize</a:t>
            </a:r>
          </a:p>
          <a:p>
            <a:r>
              <a:rPr lang="en-US" dirty="0" smtClean="0"/>
              <a:t>Quality product</a:t>
            </a:r>
          </a:p>
          <a:p>
            <a:r>
              <a:rPr lang="en-US" dirty="0" smtClean="0"/>
              <a:t>Quick</a:t>
            </a:r>
          </a:p>
          <a:p>
            <a:r>
              <a:rPr lang="en-US" dirty="0" smtClean="0"/>
              <a:t>Rapid</a:t>
            </a:r>
          </a:p>
          <a:p>
            <a:r>
              <a:rPr lang="en-US" dirty="0" smtClean="0"/>
              <a:t>Substantial</a:t>
            </a:r>
          </a:p>
          <a:p>
            <a:r>
              <a:rPr lang="en-US" dirty="0" smtClean="0"/>
              <a:t>Sufficient</a:t>
            </a:r>
          </a:p>
          <a:p>
            <a:r>
              <a:rPr lang="en-US" dirty="0" smtClean="0"/>
              <a:t>Timely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Requirement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Phases of the Requirements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514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50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Requirement Elicitation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Requirement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Requirement Specification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Requirements Approval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7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are Business Rules?</a:t>
            </a:r>
          </a:p>
          <a:p>
            <a:r>
              <a:rPr lang="en-US" dirty="0" smtClean="0"/>
              <a:t>Business Rules vs Business Requirements</a:t>
            </a:r>
          </a:p>
          <a:p>
            <a:r>
              <a:rPr lang="en-US" dirty="0" smtClean="0"/>
              <a:t>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 Explained</a:t>
            </a:r>
          </a:p>
        </p:txBody>
      </p:sp>
    </p:spTree>
    <p:extLst>
      <p:ext uri="{BB962C8B-B14F-4D97-AF65-F5344CB8AC3E}">
        <p14:creationId xmlns:p14="http://schemas.microsoft.com/office/powerpoint/2010/main" val="23675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Rules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46601"/>
            <a:ext cx="9613861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dirty="0" smtClean="0"/>
              <a:t>Definition:</a:t>
            </a:r>
          </a:p>
          <a:p>
            <a:pPr marL="457200" lvl="1" indent="0">
              <a:buNone/>
            </a:pPr>
            <a:r>
              <a:rPr lang="en-US" dirty="0" smtClean="0"/>
              <a:t>A</a:t>
            </a:r>
            <a:r>
              <a:rPr lang="en-US" dirty="0"/>
              <a:t> business rule is a rule that defines or constrains some aspect of business and always resolves to either true or false.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Purpose:</a:t>
            </a:r>
          </a:p>
          <a:p>
            <a:pPr marL="457200" lvl="1" indent="0">
              <a:buNone/>
            </a:pPr>
            <a:r>
              <a:rPr lang="en-US" dirty="0" smtClean="0"/>
              <a:t>Business </a:t>
            </a:r>
            <a:r>
              <a:rPr lang="en-US" dirty="0"/>
              <a:t>rules are intended to </a:t>
            </a:r>
            <a:r>
              <a:rPr lang="en-US" dirty="0" smtClean="0"/>
              <a:t>assert business</a:t>
            </a:r>
            <a:r>
              <a:rPr lang="en-US" dirty="0"/>
              <a:t> structure or to control or influence the behavior of the business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Requirement?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947481"/>
            <a:ext cx="9613861" cy="32295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 smtClean="0"/>
              <a:t>Something a product must do or a quality it must have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2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Rules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46601"/>
            <a:ext cx="9613861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dirty="0" smtClean="0"/>
              <a:t>Definition:</a:t>
            </a:r>
          </a:p>
          <a:p>
            <a:pPr marL="457200" lvl="1" indent="0">
              <a:buNone/>
            </a:pPr>
            <a:r>
              <a:rPr lang="en-US" dirty="0" smtClean="0"/>
              <a:t>A</a:t>
            </a:r>
            <a:r>
              <a:rPr lang="en-US" dirty="0"/>
              <a:t> business rule is a rule that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defines or constrains some aspect of business</a:t>
            </a:r>
            <a:r>
              <a:rPr lang="en-US" dirty="0"/>
              <a:t> and always resolves to either true or false.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Purpose:</a:t>
            </a:r>
          </a:p>
          <a:p>
            <a:pPr marL="457200" lvl="1" indent="0">
              <a:buNone/>
            </a:pPr>
            <a:r>
              <a:rPr lang="en-US" dirty="0" smtClean="0"/>
              <a:t>Business </a:t>
            </a:r>
            <a:r>
              <a:rPr lang="en-US" dirty="0"/>
              <a:t>rules are intended to </a:t>
            </a:r>
            <a:r>
              <a:rPr lang="en-US" dirty="0" smtClean="0"/>
              <a:t>assert business</a:t>
            </a:r>
            <a:r>
              <a:rPr lang="en-US" dirty="0"/>
              <a:t> structure or to control or influence the behavior of the business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Rules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46601"/>
            <a:ext cx="9613861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dirty="0" smtClean="0"/>
              <a:t>Definition:</a:t>
            </a:r>
          </a:p>
          <a:p>
            <a:pPr marL="457200" lvl="1" indent="0">
              <a:buNone/>
            </a:pPr>
            <a:r>
              <a:rPr lang="en-US" dirty="0" smtClean="0"/>
              <a:t>A</a:t>
            </a:r>
            <a:r>
              <a:rPr lang="en-US" dirty="0"/>
              <a:t> business rule is a rule that defines or constrains some aspect of business and always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resolves to either true or false</a:t>
            </a:r>
            <a:r>
              <a:rPr lang="en-US" dirty="0"/>
              <a:t>.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Purpose:</a:t>
            </a:r>
          </a:p>
          <a:p>
            <a:pPr marL="457200" lvl="1" indent="0">
              <a:buNone/>
            </a:pPr>
            <a:r>
              <a:rPr lang="en-US" dirty="0" smtClean="0"/>
              <a:t>Business </a:t>
            </a:r>
            <a:r>
              <a:rPr lang="en-US" dirty="0"/>
              <a:t>rules are intended to </a:t>
            </a:r>
            <a:r>
              <a:rPr lang="en-US" dirty="0" smtClean="0"/>
              <a:t>assert business</a:t>
            </a:r>
            <a:r>
              <a:rPr lang="en-US" dirty="0"/>
              <a:t> structure or to control or influence the behavior of the business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Rules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46601"/>
            <a:ext cx="9613861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dirty="0" smtClean="0"/>
              <a:t>Definition:</a:t>
            </a:r>
          </a:p>
          <a:p>
            <a:pPr marL="457200" lvl="1" indent="0">
              <a:buNone/>
            </a:pPr>
            <a:r>
              <a:rPr lang="en-US" dirty="0" smtClean="0"/>
              <a:t>A</a:t>
            </a:r>
            <a:r>
              <a:rPr lang="en-US" dirty="0"/>
              <a:t> business rule is a rule that defines or constrains some aspect of business and always resolves to either true or false.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Purpose:</a:t>
            </a:r>
          </a:p>
          <a:p>
            <a:pPr marL="457200" lvl="1" indent="0">
              <a:buNone/>
            </a:pPr>
            <a:r>
              <a:rPr lang="en-US" dirty="0" smtClean="0"/>
              <a:t>Business </a:t>
            </a:r>
            <a:r>
              <a:rPr lang="en-US" dirty="0"/>
              <a:t>rules are intended to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assert business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structure or to control or influence</a:t>
            </a:r>
            <a:r>
              <a:rPr lang="en-US" dirty="0"/>
              <a:t> the behavior of the business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endParaRPr lang="en-US" sz="800" dirty="0" smtClean="0"/>
          </a:p>
          <a:p>
            <a:r>
              <a:rPr lang="en-US" dirty="0" smtClean="0"/>
              <a:t>Entered email addresses must appear valid (contain @ and .)</a:t>
            </a:r>
          </a:p>
          <a:p>
            <a:r>
              <a:rPr lang="en-US" dirty="0" smtClean="0"/>
              <a:t>Each class must have at least one instructor</a:t>
            </a:r>
          </a:p>
          <a:p>
            <a:r>
              <a:rPr lang="en-US" dirty="0" smtClean="0"/>
              <a:t>Customers must have a valid driver’s license to rent a vehicle</a:t>
            </a:r>
          </a:p>
          <a:p>
            <a:r>
              <a:rPr lang="en-US" dirty="0" smtClean="0"/>
              <a:t>A quote must be completed prior to an invoice being generated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 vs Business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700" u="sng" dirty="0" smtClean="0"/>
          </a:p>
          <a:p>
            <a:pPr marL="0" indent="0">
              <a:buNone/>
            </a:pPr>
            <a:r>
              <a:rPr lang="en-US" u="sng" dirty="0" smtClean="0"/>
              <a:t>Rule:</a:t>
            </a:r>
          </a:p>
          <a:p>
            <a:pPr lvl="1"/>
            <a:r>
              <a:rPr lang="en-US" dirty="0" smtClean="0"/>
              <a:t>Entered </a:t>
            </a:r>
            <a:r>
              <a:rPr lang="en-US" dirty="0"/>
              <a:t>email addresses must appear </a:t>
            </a:r>
            <a:r>
              <a:rPr lang="en-US" dirty="0" smtClean="0"/>
              <a:t>valid  (contain @, then later .)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Possible Requirements:</a:t>
            </a:r>
          </a:p>
          <a:p>
            <a:pPr lvl="1"/>
            <a:r>
              <a:rPr lang="en-US" dirty="0" smtClean="0"/>
              <a:t>Capability to enter email address</a:t>
            </a:r>
          </a:p>
          <a:p>
            <a:pPr lvl="1"/>
            <a:r>
              <a:rPr lang="en-US" dirty="0" smtClean="0"/>
              <a:t>Alert agent when the email doesn’t appear to be valid</a:t>
            </a:r>
          </a:p>
          <a:p>
            <a:pPr lvl="1"/>
            <a:r>
              <a:rPr lang="en-US" dirty="0" smtClean="0"/>
              <a:t>Allow for correction of email if invalid email format is entered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5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 vs Business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700" u="sng" dirty="0" smtClean="0"/>
          </a:p>
          <a:p>
            <a:pPr marL="0" indent="0">
              <a:buNone/>
            </a:pPr>
            <a:r>
              <a:rPr lang="en-US" u="sng" dirty="0" smtClean="0"/>
              <a:t>Rule:</a:t>
            </a:r>
          </a:p>
          <a:p>
            <a:pPr lvl="1"/>
            <a:r>
              <a:rPr lang="en-US" dirty="0"/>
              <a:t>Each </a:t>
            </a:r>
            <a:r>
              <a:rPr lang="en-US" dirty="0" smtClean="0"/>
              <a:t>course must </a:t>
            </a:r>
            <a:r>
              <a:rPr lang="en-US" dirty="0"/>
              <a:t>have at least one instructor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Possible Requirements:</a:t>
            </a:r>
          </a:p>
          <a:p>
            <a:pPr lvl="1"/>
            <a:r>
              <a:rPr lang="en-US" dirty="0" smtClean="0"/>
              <a:t>Capability for Dean to assign instructor to course</a:t>
            </a:r>
          </a:p>
          <a:p>
            <a:pPr lvl="1"/>
            <a:r>
              <a:rPr lang="en-US" dirty="0" smtClean="0"/>
              <a:t>Course registration cannot be opened until an instructor is assigned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6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 vs Business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700" u="sng" dirty="0" smtClean="0"/>
          </a:p>
          <a:p>
            <a:pPr marL="0" indent="0">
              <a:buNone/>
            </a:pPr>
            <a:r>
              <a:rPr lang="en-US" u="sng" dirty="0" smtClean="0"/>
              <a:t>Rule:</a:t>
            </a:r>
          </a:p>
          <a:p>
            <a:pPr lvl="1"/>
            <a:r>
              <a:rPr lang="en-US" dirty="0"/>
              <a:t>Customers must have a valid driver’s license to rent a vehicle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Possible Requirements:</a:t>
            </a:r>
          </a:p>
          <a:p>
            <a:pPr lvl="1"/>
            <a:r>
              <a:rPr lang="en-US" dirty="0" smtClean="0"/>
              <a:t>Employee to inspect driver’s license</a:t>
            </a:r>
          </a:p>
          <a:p>
            <a:pPr lvl="1"/>
            <a:r>
              <a:rPr lang="en-US" dirty="0" smtClean="0"/>
              <a:t>Ability for employee to validate driver’s license</a:t>
            </a:r>
          </a:p>
        </p:txBody>
      </p:sp>
    </p:spTree>
    <p:extLst>
      <p:ext uri="{BB962C8B-B14F-4D97-AF65-F5344CB8AC3E}">
        <p14:creationId xmlns:p14="http://schemas.microsoft.com/office/powerpoint/2010/main" val="30686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 vs Business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700" u="sng" dirty="0" smtClean="0"/>
          </a:p>
          <a:p>
            <a:pPr marL="0" indent="0">
              <a:buNone/>
            </a:pPr>
            <a:r>
              <a:rPr lang="en-US" u="sng" dirty="0" smtClean="0"/>
              <a:t>Rule:</a:t>
            </a:r>
          </a:p>
          <a:p>
            <a:pPr lvl="1"/>
            <a:r>
              <a:rPr lang="en-US" dirty="0"/>
              <a:t>A quote must be completed prior to an invoice being generated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Possible Requirements:</a:t>
            </a:r>
          </a:p>
          <a:p>
            <a:pPr lvl="1"/>
            <a:r>
              <a:rPr lang="en-US" dirty="0" smtClean="0"/>
              <a:t>Capability to enter a quote</a:t>
            </a:r>
          </a:p>
          <a:p>
            <a:pPr lvl="1"/>
            <a:r>
              <a:rPr lang="en-US" dirty="0" smtClean="0"/>
              <a:t>Details from quote must automatically flow to the invoice</a:t>
            </a:r>
          </a:p>
          <a:p>
            <a:pPr lvl="1"/>
            <a:r>
              <a:rPr lang="en-US" dirty="0" smtClean="0"/>
              <a:t>Ability to tie the quote and invoices together for reporting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Rules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46601"/>
            <a:ext cx="9613861" cy="3599316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When documenting business rules, keep it simple</a:t>
            </a:r>
          </a:p>
          <a:p>
            <a:r>
              <a:rPr lang="en-US" dirty="0" smtClean="0"/>
              <a:t>Business requirements are used to comply with business rules</a:t>
            </a:r>
          </a:p>
          <a:p>
            <a:r>
              <a:rPr lang="en-US" dirty="0" smtClean="0"/>
              <a:t>Each business rule may need multiple requirements</a:t>
            </a:r>
          </a:p>
          <a:p>
            <a:r>
              <a:rPr lang="en-US" dirty="0"/>
              <a:t>Business rules should not be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Changes can cause major constraints down the road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0321" y="2628702"/>
            <a:ext cx="4572616" cy="238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Functional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Non-Functional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Constraints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Things the product must do</a:t>
            </a:r>
          </a:p>
          <a:p>
            <a:r>
              <a:rPr lang="en-US" sz="2000" dirty="0" smtClean="0"/>
              <a:t>Action the product must take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0321" y="2628702"/>
            <a:ext cx="4572616" cy="238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Functional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Non-Functional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Constraints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Properties or </a:t>
            </a:r>
            <a:r>
              <a:rPr lang="en-US" sz="2000" dirty="0"/>
              <a:t>q</a:t>
            </a:r>
            <a:r>
              <a:rPr lang="en-US" sz="2000" dirty="0" smtClean="0"/>
              <a:t>ualities the product must have</a:t>
            </a:r>
          </a:p>
          <a:p>
            <a:r>
              <a:rPr lang="en-US" sz="2000" dirty="0" smtClean="0"/>
              <a:t>How the product will behave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0321" y="2628702"/>
            <a:ext cx="4572616" cy="238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Functional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Non-Functional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Constraints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Global requirements</a:t>
            </a:r>
          </a:p>
          <a:p>
            <a:pPr lvl="1"/>
            <a:r>
              <a:rPr lang="en-US" sz="1600" dirty="0" smtClean="0"/>
              <a:t>Purpose of the project</a:t>
            </a:r>
          </a:p>
          <a:p>
            <a:pPr lvl="1"/>
            <a:r>
              <a:rPr lang="en-US" sz="1600" dirty="0" smtClean="0"/>
              <a:t>Users of a product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0321" y="2628702"/>
            <a:ext cx="4572616" cy="238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Functional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Non-Functional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Product Constraints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000" dirty="0" smtClean="0"/>
              <a:t>Purpose of the Product – </a:t>
            </a:r>
            <a:r>
              <a:rPr lang="en-US" sz="2000" i="1" dirty="0" smtClean="0"/>
              <a:t>reason for building the product</a:t>
            </a:r>
            <a:endParaRPr lang="en-US" sz="2000" dirty="0" smtClean="0"/>
          </a:p>
          <a:p>
            <a:r>
              <a:rPr lang="en-US" sz="2000" dirty="0" smtClean="0"/>
              <a:t>Client, Customer, and Stakeholders – </a:t>
            </a:r>
            <a:r>
              <a:rPr lang="en-US" sz="2000" i="1" dirty="0" smtClean="0"/>
              <a:t>people that interact with the product</a:t>
            </a:r>
            <a:endParaRPr lang="en-US" sz="2000" dirty="0" smtClean="0"/>
          </a:p>
          <a:p>
            <a:r>
              <a:rPr lang="en-US" sz="2000" dirty="0" smtClean="0"/>
              <a:t>Users of the Product – </a:t>
            </a:r>
            <a:r>
              <a:rPr lang="en-US" sz="2000" i="1" dirty="0" smtClean="0"/>
              <a:t>intended end-users and how they affect product usability </a:t>
            </a:r>
            <a:endParaRPr lang="en-US" sz="2000" dirty="0" smtClean="0"/>
          </a:p>
          <a:p>
            <a:r>
              <a:rPr lang="en-US" sz="2000" dirty="0" smtClean="0"/>
              <a:t>Requirements Constraints – </a:t>
            </a:r>
            <a:r>
              <a:rPr lang="en-US" sz="2000" i="1" dirty="0" smtClean="0"/>
              <a:t>limitations of the project and restrictions on design</a:t>
            </a:r>
            <a:endParaRPr lang="en-US" sz="2000" dirty="0" smtClean="0"/>
          </a:p>
          <a:p>
            <a:r>
              <a:rPr lang="en-US" sz="2000" dirty="0" smtClean="0"/>
              <a:t>Naming Conventions and Definitions – </a:t>
            </a:r>
            <a:r>
              <a:rPr lang="en-US" sz="2000" i="1" dirty="0" smtClean="0"/>
              <a:t>vocabulary of the product</a:t>
            </a:r>
            <a:endParaRPr lang="en-US" sz="2000" dirty="0" smtClean="0"/>
          </a:p>
          <a:p>
            <a:r>
              <a:rPr lang="en-US" sz="2000" dirty="0" smtClean="0"/>
              <a:t>Relevant Facts – </a:t>
            </a:r>
            <a:r>
              <a:rPr lang="en-US" sz="2000" i="1" dirty="0" smtClean="0"/>
              <a:t>outside influences that make a difference to this product</a:t>
            </a:r>
            <a:endParaRPr lang="en-US" sz="2000" dirty="0" smtClean="0"/>
          </a:p>
          <a:p>
            <a:r>
              <a:rPr lang="en-US" sz="2000" dirty="0" smtClean="0"/>
              <a:t>Assumptions – </a:t>
            </a:r>
            <a:r>
              <a:rPr lang="en-US" sz="2000" i="1" dirty="0" smtClean="0"/>
              <a:t>assumptions developers are making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Constraint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The product budget must not exceed $50,000</a:t>
            </a:r>
          </a:p>
          <a:p>
            <a:r>
              <a:rPr lang="en-US" sz="2000" dirty="0" smtClean="0"/>
              <a:t>The product shall run on the company’s existing machines</a:t>
            </a:r>
          </a:p>
          <a:p>
            <a:r>
              <a:rPr lang="en-US" sz="2000" dirty="0" smtClean="0"/>
              <a:t>Implementation of the product cannot interrupt daily business</a:t>
            </a:r>
          </a:p>
          <a:p>
            <a:r>
              <a:rPr lang="en-US" sz="2000" dirty="0" smtClean="0"/>
              <a:t>The last 5 years of historical data needs to be made available in the product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5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35346</TotalTime>
  <Words>1290</Words>
  <Application>Microsoft Office PowerPoint</Application>
  <PresentationFormat>Widescreen</PresentationFormat>
  <Paragraphs>359</Paragraphs>
  <Slides>38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Trebuchet MS</vt:lpstr>
      <vt:lpstr>Berlin</vt:lpstr>
      <vt:lpstr>PowerPoint Presentation</vt:lpstr>
      <vt:lpstr>Why Do I Need Requirements?</vt:lpstr>
      <vt:lpstr>What is a Requirement?</vt:lpstr>
      <vt:lpstr>Categories of Requirements</vt:lpstr>
      <vt:lpstr>Categories of Requirements</vt:lpstr>
      <vt:lpstr>Categories of Requirements</vt:lpstr>
      <vt:lpstr>Categories of Requirements</vt:lpstr>
      <vt:lpstr>Product Constraints</vt:lpstr>
      <vt:lpstr>Product Constraint Examples</vt:lpstr>
      <vt:lpstr>Functional Requirements</vt:lpstr>
      <vt:lpstr>Functional Requirement Examples</vt:lpstr>
      <vt:lpstr>Non-Functional Requirements</vt:lpstr>
      <vt:lpstr>Non-Functional Requirement Examples</vt:lpstr>
      <vt:lpstr>What Makes a Good Requirement?</vt:lpstr>
      <vt:lpstr>SMART Requirements</vt:lpstr>
      <vt:lpstr>SMART Requirements </vt:lpstr>
      <vt:lpstr>SMART Requirements </vt:lpstr>
      <vt:lpstr>SMART Requirements </vt:lpstr>
      <vt:lpstr>SMART Requirements </vt:lpstr>
      <vt:lpstr>SMART Requirements </vt:lpstr>
      <vt:lpstr>Tips for Producing Valid Requirements</vt:lpstr>
      <vt:lpstr>Translations for Requirement Verbiage</vt:lpstr>
      <vt:lpstr>Terms to Avoid</vt:lpstr>
      <vt:lpstr>Introduction to Requirement Analysis</vt:lpstr>
      <vt:lpstr>Phases of the Requirements Process</vt:lpstr>
      <vt:lpstr>Business Rules</vt:lpstr>
      <vt:lpstr>Business Rules</vt:lpstr>
      <vt:lpstr>Business Rules Explained</vt:lpstr>
      <vt:lpstr>Business Rules Explained</vt:lpstr>
      <vt:lpstr>Business Rules Explained</vt:lpstr>
      <vt:lpstr>Business Rules Explained</vt:lpstr>
      <vt:lpstr>Business Rules Explained</vt:lpstr>
      <vt:lpstr>Business Rules Examples</vt:lpstr>
      <vt:lpstr>Business Rules vs Business Requirements</vt:lpstr>
      <vt:lpstr>Business Rules vs Business Requirements</vt:lpstr>
      <vt:lpstr>Business Rules vs Business Requirements</vt:lpstr>
      <vt:lpstr>Business Rules vs Business Requirements</vt:lpstr>
      <vt:lpstr>Business Rules Best Practices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Steps to Becoming a Business Analyst</dc:title>
  <dc:creator>aschenbrennerjeremy@gmail.com</dc:creator>
  <cp:lastModifiedBy>Jeremy Aschenbrenner</cp:lastModifiedBy>
  <cp:revision>226</cp:revision>
  <dcterms:created xsi:type="dcterms:W3CDTF">2015-08-23T18:17:47Z</dcterms:created>
  <dcterms:modified xsi:type="dcterms:W3CDTF">2016-12-15T14:35:57Z</dcterms:modified>
</cp:coreProperties>
</file>